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Promp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mp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mpt-italic.fntdata"/><Relationship Id="rId12" Type="http://schemas.openxmlformats.org/officeDocument/2006/relationships/slide" Target="slides/slide7.xml"/><Relationship Id="rId34" Type="http://schemas.openxmlformats.org/officeDocument/2006/relationships/font" Target="fonts/Promp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romp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th-T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กล่าวตอนรับทุกท่านที่มาอบรม</a:t>
            </a:r>
            <a:endParaRPr/>
          </a:p>
        </p:txBody>
      </p:sp>
      <p:sp>
        <p:nvSpPr>
          <p:cNvPr id="26" name="Google Shape;2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d4f97fd0c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d4f97fd0c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4d4f97fd0c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d4f97fd0c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d4f97fd0c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4d4f97fd0c_1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4f97fd0c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4f97fd0c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4d4f97fd0c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4f97fd0c_1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4f97fd0c_1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4d4f97fd0c_1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d4f97fd0c_4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d4f97fd0c_4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4d4f97fd0c_4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4f97fd0c_1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4f97fd0c_1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4d4f97fd0c_1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18ab2e56ba5d07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18ab2e56ba5d07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618ab2e56ba5d07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4f97fd0c_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4f97fd0c_1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4d4f97fd0c_1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18ab2e56ba5d07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18ab2e56ba5d07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18ab2e56ba5d07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d4f97fd0c_4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d4f97fd0c_4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4d4f97fd0c_4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4d4f97fd0c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4d4f97fd0c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4d4f97fd0c_3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1. แจ้งเตือน การสั่นสะเทือน และ การทรุดของสถานที่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1.1 แจ้งเตือนพนักงานเมื่อมีการสั่นสะเทือนมากเกินไป เพื่อป้องกันความเสียหายของโบราณสถาน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1.2 เก็บข้อมูลค่าความเอียงของอาคาร เพื่อเก็บข้อมูลการทรุดลงของโบราณสถาน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1.3 รายงานผลความเอียงย้อนหลัง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1.4 แจ้งเตือนการปรับปรุงดูแลรักษาอาคาร กับผู้ดูแล หากค่าความเอียงของพื้นที่อาคารเพิ่มขึ้นมากจนเกินไป เพื่อเป็นการอนุรักษ์โบราณสถาน ให้คงสภาพที่ดีต่อไปได้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2. แจ้งเตือน การเข้าถึงพื้นที่หวงห้าม </a:t>
            </a:r>
            <a:endParaRPr sz="1100"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2.1 ใช้ sensor วัดระยะ เพื่อบ่งบอกการเคลื่อนไหวผ่านทางเข้าออกสถานที่ ที่ห่วงห้าม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2.2 แจ้งเตือนที่ เจ้าหน้าที่ว่ามีการบุกรุกเกิดขึ้น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2.3 แจ้งเตือนการทาผิดกฎ ที่ line ของบุคคลนั้น ๆ หากบุคคลนั้นมีการเชื่อมต่ออยู่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2.4 ไม่แจ้งเตือนการบุกรุก เมื่อมีเจ้าหน้าที่อยู่ด้วย โดยใช้ beacon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3. แจ้งเตือนอุทกภัย </a:t>
            </a:r>
            <a:endParaRPr sz="1100"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3.1 ใช้ระดับน้า ความชื้น อุณหภูมิ บ่งบอกการเกิดอุทกภัย โดยใช้ machine learning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100"/>
              <a:t>3.2 แจ้งเตือนผู้ดูแล หากมีอุทกภัย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1" name="Google Shape;2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d4f97fd0c_3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d4f97fd0c_3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4d4f97fd0c_3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4f97fd0c_3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4f97fd0c_3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4d4f97fd0c_3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d4f97fd0c_3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d4f97fd0c_3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4d4f97fd0c_3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d4f97fd0c_3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d4f97fd0c_3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4d4f97fd0c_3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d4f97fd0c_4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d4f97fd0c_4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4d4f97fd0c_4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200">
                <a:latin typeface="Courier New"/>
                <a:ea typeface="Courier New"/>
                <a:cs typeface="Courier New"/>
                <a:sym typeface="Courier New"/>
              </a:rPr>
              <a:t>-  เพื่อการอนุรักษ์โบราณสถานโบราณวัตถุ และ ศิลปกรรม ของพระราชวังสนามจันทร์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200">
                <a:latin typeface="Courier New"/>
                <a:ea typeface="Courier New"/>
                <a:cs typeface="Courier New"/>
                <a:sym typeface="Courier New"/>
              </a:rPr>
              <a:t>-  เพื่อเก็บข้อมูลมาเพื่อการบูรณะ พระราชวังสนามจันทร์ ต่อไป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200">
                <a:latin typeface="Courier New"/>
                <a:ea typeface="Courier New"/>
                <a:cs typeface="Courier New"/>
                <a:sym typeface="Courier New"/>
              </a:rPr>
              <a:t>-  เพื่อปรับปรุงระบบรักษาความปลอดภัยของพระราชวังสนามจันทร์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d4f97fd0c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d4f97fd0c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4d4f97fd0c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d4f97fd0c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d4f97fd0c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4d4f97fd0c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000"/>
              <a:t>	-  ทำเซนเซอร์ตรวจสอบจำนวนผู้เข้าชม หรือ การเข้าถึงไปในพื้นที่ไม่เหมาะสม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000"/>
              <a:t>	-  การวัดอุณหภูมิ ความสั่นสะเทือน และ ความชื้นหรือเกลือปลวก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000"/>
              <a:t>	- การใช้ Machine Learning ในการพยาการณ์เพื่อคาดการณ์ความเสียหายที่อาจจะเกิดขึ้น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5" name="Google Shape;8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4f97fd0c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4f97fd0c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4d4f97fd0c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000"/>
              <a:t>	-  ลิสต์งานทั้งหมดที่จะต้องทำ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1000"/>
              <a:t>	-  จัดลำดัญความสำคัญของงานที่จะทำก่อน โดยแบ่งดังนี้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3" marL="1714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rabicPeriod"/>
            </a:pPr>
            <a:r>
              <a:rPr lang="th-TH" sz="1000"/>
              <a:t>Server เพราะ สำคัญที่สุดเนื่องจากเป็นตัวกลางของระบบทั้งหมด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3" marL="1714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rabicPeriod"/>
            </a:pPr>
            <a:r>
              <a:rPr lang="th-TH" sz="1000"/>
              <a:t>Line คือ ส่วนเดียวที่ใช้ติดต่อกับผู้ใช้ เช่น การแจ้งเตือนให้ผู้ใช้รับรู้เมื่อเข้ามายังพื้นที่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3" marL="1714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rabicPeriod"/>
            </a:pPr>
            <a:r>
              <a:rPr lang="th-TH" sz="1000"/>
              <a:t>Hardware เป็นส่วนที่ใช้ในการรับส่งค่าไปให้ Server เพื่อคำนวณกับ Machine Learning ต่อไป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28600" lvl="3" marL="1714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rabicPeriod"/>
            </a:pPr>
            <a:r>
              <a:rPr lang="th-TH" sz="1000"/>
              <a:t>Machine Learning ไว้ลำดับสุดท้าย เพราะ เป็นการนับค่าจากตัวก่อนๆมาคำนวณเพื่อทำนายผลในอนาคต</a:t>
            </a:r>
            <a:endParaRPr sz="1000"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th-TH" sz="1000"/>
              <a:t>-</a:t>
            </a:r>
            <a:r>
              <a:rPr lang="th-TH" sz="1000"/>
              <a:t>  เวลาที่เหลือใช้ในการทดสอบระบบ เพื่อให้มีข้อผิดพลาด และ ให้ได้ประสิทธิภาพการทำงานสูง                           ที่สุด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2495006" y="1776549"/>
            <a:ext cx="9696994" cy="12540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140926" y="3602038"/>
            <a:ext cx="805107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017520" y="1"/>
            <a:ext cx="9174480" cy="169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246810" y="1825625"/>
            <a:ext cx="960120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017520" y="1"/>
            <a:ext cx="9174480" cy="169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2155371" y="1825625"/>
            <a:ext cx="47135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7489371" y="1825625"/>
            <a:ext cx="47135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17520" y="1"/>
            <a:ext cx="9174480" cy="169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46810" y="1825625"/>
            <a:ext cx="960120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36.png"/><Relationship Id="rId5" Type="http://schemas.openxmlformats.org/officeDocument/2006/relationships/image" Target="../media/image49.png"/><Relationship Id="rId6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Relationship Id="rId4" Type="http://schemas.openxmlformats.org/officeDocument/2006/relationships/image" Target="../media/image37.jpg"/><Relationship Id="rId5" Type="http://schemas.openxmlformats.org/officeDocument/2006/relationships/image" Target="../media/image39.jpg"/><Relationship Id="rId6" Type="http://schemas.openxmlformats.org/officeDocument/2006/relationships/image" Target="../media/image48.png"/><Relationship Id="rId7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1.png"/><Relationship Id="rId13" Type="http://schemas.openxmlformats.org/officeDocument/2006/relationships/image" Target="../media/image18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3615" y="2993457"/>
            <a:ext cx="2853848" cy="285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ctrTitle"/>
          </p:nvPr>
        </p:nvSpPr>
        <p:spPr>
          <a:xfrm>
            <a:off x="3448800" y="1762025"/>
            <a:ext cx="5009400" cy="107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ทีม FITM500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950" y="880675"/>
            <a:ext cx="8795900" cy="59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350" y="2550675"/>
            <a:ext cx="1756650" cy="17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4">
            <a:alphaModFix/>
          </a:blip>
          <a:srcRect b="0" l="0" r="68172" t="0"/>
          <a:stretch/>
        </p:blipFill>
        <p:spPr>
          <a:xfrm>
            <a:off x="4521474" y="2663625"/>
            <a:ext cx="1347450" cy="17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4400" y="2658675"/>
            <a:ext cx="1756650" cy="17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6525" y="2769525"/>
            <a:ext cx="1548075" cy="1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1839425" y="4425225"/>
            <a:ext cx="17565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6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Server</a:t>
            </a:r>
            <a:endParaRPr sz="36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4521475" y="4425225"/>
            <a:ext cx="17565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6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Line</a:t>
            </a:r>
            <a:endParaRPr sz="36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6794475" y="4425225"/>
            <a:ext cx="17565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6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HW</a:t>
            </a:r>
            <a:endParaRPr sz="36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9372313" y="4425225"/>
            <a:ext cx="17565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6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ML</a:t>
            </a:r>
            <a:endParaRPr sz="36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3155925" y="525100"/>
            <a:ext cx="3471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6000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Priority</a:t>
            </a:r>
            <a:endParaRPr sz="6000">
              <a:solidFill>
                <a:srgbClr val="72C5E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0" l="1642" r="0" t="0"/>
          <a:stretch/>
        </p:blipFill>
        <p:spPr>
          <a:xfrm>
            <a:off x="351700" y="271825"/>
            <a:ext cx="11647749" cy="631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3017520" y="1"/>
            <a:ext cx="9174600" cy="169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2246810" y="1825625"/>
            <a:ext cx="9601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325"/>
            <a:ext cx="12192002" cy="620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5019825" y="1028300"/>
            <a:ext cx="3067800" cy="30678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5858025" y="5069750"/>
            <a:ext cx="1735200" cy="1735200"/>
          </a:xfrm>
          <a:prstGeom prst="ellipse">
            <a:avLst/>
          </a:prstGeom>
          <a:solidFill>
            <a:srgbClr val="72C5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2490750" y="4324700"/>
            <a:ext cx="1735200" cy="1735200"/>
          </a:xfrm>
          <a:prstGeom prst="ellipse">
            <a:avLst/>
          </a:prstGeom>
          <a:solidFill>
            <a:srgbClr val="72C5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8805300" y="4246813"/>
            <a:ext cx="1735200" cy="1735200"/>
          </a:xfrm>
          <a:prstGeom prst="ellipse">
            <a:avLst/>
          </a:prstGeom>
          <a:solidFill>
            <a:srgbClr val="72C5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2274300" y="1990000"/>
            <a:ext cx="1416000" cy="1416000"/>
          </a:xfrm>
          <a:prstGeom prst="ellipse">
            <a:avLst/>
          </a:prstGeom>
          <a:solidFill>
            <a:srgbClr val="72C5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9532350" y="1649400"/>
            <a:ext cx="1416000" cy="1416000"/>
          </a:xfrm>
          <a:prstGeom prst="ellipse">
            <a:avLst/>
          </a:prstGeom>
          <a:solidFill>
            <a:srgbClr val="72C5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3477675" y="6300"/>
            <a:ext cx="6495900" cy="10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ใช้งาน Version Control</a:t>
            </a:r>
            <a:endParaRPr b="1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375" y="1229675"/>
            <a:ext cx="1719250" cy="17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>
            <p:ph type="title"/>
          </p:nvPr>
        </p:nvSpPr>
        <p:spPr>
          <a:xfrm>
            <a:off x="6028000" y="2948925"/>
            <a:ext cx="1542900" cy="76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Master</a:t>
            </a:r>
            <a:endParaRPr b="1"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2727375" y="2317900"/>
            <a:ext cx="1542900" cy="76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0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fluk</a:t>
            </a:r>
            <a:endParaRPr b="1" sz="3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744" y="2480087"/>
            <a:ext cx="272381" cy="4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>
            <p:ph type="title"/>
          </p:nvPr>
        </p:nvSpPr>
        <p:spPr>
          <a:xfrm>
            <a:off x="6273863" y="5557238"/>
            <a:ext cx="1542900" cy="76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0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dome</a:t>
            </a:r>
            <a:endParaRPr b="1" sz="3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231" y="5719425"/>
            <a:ext cx="272381" cy="4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>
            <p:ph type="title"/>
          </p:nvPr>
        </p:nvSpPr>
        <p:spPr>
          <a:xfrm>
            <a:off x="9191700" y="4732663"/>
            <a:ext cx="1542900" cy="76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0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kewin</a:t>
            </a:r>
            <a:endParaRPr b="1" sz="3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0069" y="4894850"/>
            <a:ext cx="272381" cy="4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>
            <p:ph type="title"/>
          </p:nvPr>
        </p:nvSpPr>
        <p:spPr>
          <a:xfrm>
            <a:off x="9994950" y="1990000"/>
            <a:ext cx="921900" cy="76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0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tun</a:t>
            </a:r>
            <a:endParaRPr b="1" sz="3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3319" y="2152175"/>
            <a:ext cx="272381" cy="4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>
            <p:ph type="title"/>
          </p:nvPr>
        </p:nvSpPr>
        <p:spPr>
          <a:xfrm>
            <a:off x="2939188" y="4810525"/>
            <a:ext cx="1542900" cy="76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30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flame</a:t>
            </a:r>
            <a:endParaRPr b="1" sz="30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556" y="4972712"/>
            <a:ext cx="272381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1728" y="3111112"/>
            <a:ext cx="435825" cy="4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2688" y="2445575"/>
            <a:ext cx="7715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29090">
            <a:off x="4482088" y="4021750"/>
            <a:ext cx="7715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261275" y="4330500"/>
            <a:ext cx="7715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760023">
            <a:off x="8118537" y="3911875"/>
            <a:ext cx="7715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424213" y="2250463"/>
            <a:ext cx="77152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0" l="0" r="76006" t="79767"/>
          <a:stretch/>
        </p:blipFill>
        <p:spPr>
          <a:xfrm>
            <a:off x="449275" y="2581977"/>
            <a:ext cx="3234924" cy="275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3477825" y="2883600"/>
            <a:ext cx="54264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6000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งานที่ทำ</a:t>
            </a:r>
            <a:endParaRPr sz="6000">
              <a:solidFill>
                <a:srgbClr val="72C5E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41485" l="34967" r="33271" t="31730"/>
          <a:stretch/>
        </p:blipFill>
        <p:spPr>
          <a:xfrm>
            <a:off x="9382125" y="4550925"/>
            <a:ext cx="2489552" cy="21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/>
        </p:nvSpPr>
        <p:spPr>
          <a:xfrm>
            <a:off x="3950274" y="2332500"/>
            <a:ext cx="7229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Database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445" y="2271087"/>
            <a:ext cx="9525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5734325" y="432775"/>
            <a:ext cx="2079900" cy="104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Server</a:t>
            </a:r>
            <a:endParaRPr b="1">
              <a:solidFill>
                <a:srgbClr val="72C5E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950276" y="3404413"/>
            <a:ext cx="7229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Make Rest Api to receive value that want to save.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460" y="3547337"/>
            <a:ext cx="9525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445" y="4823575"/>
            <a:ext cx="9525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3950276" y="4736073"/>
            <a:ext cx="7229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Make dataset from Beacon &amp; send value to machine learning.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075" y="344261"/>
            <a:ext cx="1225547" cy="12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/>
        </p:nvSpPr>
        <p:spPr>
          <a:xfrm>
            <a:off x="3897524" y="4693975"/>
            <a:ext cx="7989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Send value from LoRa Board to Cayenne.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645" y="1919350"/>
            <a:ext cx="9525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type="title"/>
          </p:nvPr>
        </p:nvSpPr>
        <p:spPr>
          <a:xfrm>
            <a:off x="4920700" y="309225"/>
            <a:ext cx="3045300" cy="107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Hardware</a:t>
            </a:r>
            <a:endParaRPr b="1">
              <a:solidFill>
                <a:srgbClr val="72C5E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3897525" y="3375500"/>
            <a:ext cx="7989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Send value from IoT Board to LoRa Board.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3897524" y="1980823"/>
            <a:ext cx="7229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Calculate people in &amp; out.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188" y="3227123"/>
            <a:ext cx="831425" cy="8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188" y="4552035"/>
            <a:ext cx="831425" cy="8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991" y="309226"/>
            <a:ext cx="1071859" cy="10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50965" t="0"/>
          <a:stretch/>
        </p:blipFill>
        <p:spPr>
          <a:xfrm>
            <a:off x="0" y="0"/>
            <a:ext cx="336435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4758900" y="2543338"/>
            <a:ext cx="75855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Line Beacon for count people in &amp; out.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420" y="2423737"/>
            <a:ext cx="9525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4758901" y="3633263"/>
            <a:ext cx="7229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Chat bot for pull data last 1 hour.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25" name="Google Shape;225;p23"/>
          <p:cNvSpPr txBox="1"/>
          <p:nvPr>
            <p:ph type="title"/>
          </p:nvPr>
        </p:nvSpPr>
        <p:spPr>
          <a:xfrm>
            <a:off x="5644800" y="538275"/>
            <a:ext cx="2778300" cy="92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Line</a:t>
            </a:r>
            <a:r>
              <a:rPr b="1" lang="th-TH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 Bot</a:t>
            </a:r>
            <a:endParaRPr b="1">
              <a:solidFill>
                <a:srgbClr val="72C5E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436" y="3495612"/>
            <a:ext cx="9525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975" y="391650"/>
            <a:ext cx="1217275" cy="12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4371550" y="457200"/>
            <a:ext cx="5265000" cy="11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Machine learning</a:t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786" y="3833775"/>
            <a:ext cx="9525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4231651" y="3895238"/>
            <a:ext cx="7229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Predict people in next 3 hours.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461" y="2755250"/>
            <a:ext cx="9525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4231651" y="2878163"/>
            <a:ext cx="7229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Prepare training data set.</a:t>
            </a:r>
            <a:endParaRPr sz="30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450" y="413175"/>
            <a:ext cx="1111199" cy="11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EE5F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00" y="1"/>
            <a:ext cx="6858002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3">
            <a:alphaModFix/>
          </a:blip>
          <a:srcRect b="87863" l="21537" r="68018" t="5348"/>
          <a:stretch/>
        </p:blipFill>
        <p:spPr>
          <a:xfrm>
            <a:off x="8577000" y="966950"/>
            <a:ext cx="716224" cy="4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b="87863" l="21537" r="68018" t="5348"/>
          <a:stretch/>
        </p:blipFill>
        <p:spPr>
          <a:xfrm>
            <a:off x="8415825" y="5336025"/>
            <a:ext cx="716224" cy="4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 b="87863" l="21537" r="68018" t="5348"/>
          <a:stretch/>
        </p:blipFill>
        <p:spPr>
          <a:xfrm>
            <a:off x="10116925" y="3518575"/>
            <a:ext cx="1074323" cy="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 b="49480" l="78194" r="11361" t="43731"/>
          <a:stretch/>
        </p:blipFill>
        <p:spPr>
          <a:xfrm>
            <a:off x="10116926" y="5174826"/>
            <a:ext cx="716224" cy="4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49480" l="78194" r="11361" t="43731"/>
          <a:stretch/>
        </p:blipFill>
        <p:spPr>
          <a:xfrm>
            <a:off x="10833151" y="760426"/>
            <a:ext cx="716224" cy="4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49480" l="78194" r="11361" t="43731"/>
          <a:stretch/>
        </p:blipFill>
        <p:spPr>
          <a:xfrm>
            <a:off x="6285026" y="501401"/>
            <a:ext cx="716224" cy="4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 b="87863" l="21537" r="68018" t="5348"/>
          <a:stretch/>
        </p:blipFill>
        <p:spPr>
          <a:xfrm>
            <a:off x="376050" y="6007475"/>
            <a:ext cx="716224" cy="4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87863" l="21537" r="68018" t="5348"/>
          <a:stretch/>
        </p:blipFill>
        <p:spPr>
          <a:xfrm>
            <a:off x="7287750" y="3196225"/>
            <a:ext cx="716224" cy="4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26765" l="75322" r="14233" t="67751"/>
          <a:stretch/>
        </p:blipFill>
        <p:spPr>
          <a:xfrm>
            <a:off x="8003976" y="4216876"/>
            <a:ext cx="716224" cy="37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 b="26765" l="75322" r="14233" t="67751"/>
          <a:stretch/>
        </p:blipFill>
        <p:spPr>
          <a:xfrm>
            <a:off x="7538426" y="1835376"/>
            <a:ext cx="716224" cy="37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26765" l="75322" r="14233" t="67751"/>
          <a:stretch/>
        </p:blipFill>
        <p:spPr>
          <a:xfrm>
            <a:off x="11191251" y="6097001"/>
            <a:ext cx="716224" cy="37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 b="26765" l="75322" r="14233" t="67751"/>
          <a:stretch/>
        </p:blipFill>
        <p:spPr>
          <a:xfrm>
            <a:off x="9132051" y="125389"/>
            <a:ext cx="716224" cy="37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3996" y="85925"/>
            <a:ext cx="1814550" cy="18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6890825" y="2580813"/>
            <a:ext cx="49062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4800">
                <a:solidFill>
                  <a:srgbClr val="E47A52"/>
                </a:solidFill>
                <a:latin typeface="Prompt"/>
                <a:ea typeface="Prompt"/>
                <a:cs typeface="Prompt"/>
                <a:sym typeface="Prompt"/>
              </a:rPr>
              <a:t>Smart National Historic Site 4.0</a:t>
            </a:r>
            <a:endParaRPr b="1" sz="4800">
              <a:solidFill>
                <a:srgbClr val="E47A5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7616725" y="3628438"/>
            <a:ext cx="2682900" cy="268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4819300" y="1804550"/>
            <a:ext cx="2682900" cy="2682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1356700" y="3050650"/>
            <a:ext cx="2682900" cy="2682900"/>
          </a:xfrm>
          <a:prstGeom prst="ellipse">
            <a:avLst/>
          </a:prstGeom>
          <a:solidFill>
            <a:srgbClr val="72C5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5236775" y="656175"/>
            <a:ext cx="3330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4800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การต่อยอด</a:t>
            </a:r>
            <a:endParaRPr sz="4800">
              <a:solidFill>
                <a:srgbClr val="72C5E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1272700" y="3835400"/>
            <a:ext cx="28509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1.</a:t>
            </a:r>
            <a:r>
              <a:rPr lang="th-TH" sz="24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การสั่นสะเทือน </a:t>
            </a:r>
            <a:endParaRPr sz="24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24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และ การทรุดตัวของโบราณสถาน</a:t>
            </a:r>
            <a:endParaRPr sz="24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4819300" y="2480900"/>
            <a:ext cx="26829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  <a:r>
              <a:rPr lang="th-TH" sz="24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.แจ้งเตือน </a:t>
            </a:r>
            <a:endParaRPr sz="24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การเข้าถึงพื้นที่</a:t>
            </a:r>
            <a:endParaRPr sz="24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หวงห้าม</a:t>
            </a:r>
            <a:r>
              <a:rPr lang="th-TH"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24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endParaRPr sz="24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7926975" y="4406325"/>
            <a:ext cx="25338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  <a:r>
              <a:rPr lang="th-TH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.แจ้งเตือนอุทกภัย</a:t>
            </a:r>
            <a:r>
              <a:rPr lang="th-TH" sz="3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30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 rotWithShape="1">
          <a:blip r:embed="rId3">
            <a:alphaModFix/>
          </a:blip>
          <a:srcRect b="70147" l="35031" r="44059" t="0"/>
          <a:stretch/>
        </p:blipFill>
        <p:spPr>
          <a:xfrm>
            <a:off x="9142272" y="2808813"/>
            <a:ext cx="2371249" cy="341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/>
          <p:nvPr/>
        </p:nvSpPr>
        <p:spPr>
          <a:xfrm>
            <a:off x="8680250" y="507975"/>
            <a:ext cx="2682900" cy="2682900"/>
          </a:xfrm>
          <a:prstGeom prst="ellipse">
            <a:avLst/>
          </a:prstGeom>
          <a:solidFill>
            <a:srgbClr val="72C5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 txBox="1"/>
          <p:nvPr/>
        </p:nvSpPr>
        <p:spPr>
          <a:xfrm>
            <a:off x="8604050" y="1330825"/>
            <a:ext cx="28509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24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1.การสั่นสะเทือน </a:t>
            </a:r>
            <a:endParaRPr sz="24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-TH" sz="24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และ การทรุดตัวของโบราณสถาน</a:t>
            </a:r>
            <a:endParaRPr sz="24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2660550" y="1558050"/>
            <a:ext cx="57852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Char char="-"/>
            </a:pPr>
            <a:r>
              <a:rPr lang="th-TH"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แจ้งเตือนพนักงานเมื่อมีการสั่นสะเทือนมากเกินไป</a:t>
            </a:r>
            <a:endParaRPr sz="24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Char char="-"/>
            </a:pPr>
            <a:r>
              <a:rPr lang="th-TH"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เก็บข้อมูลค่าความเอียงของอาคาร</a:t>
            </a:r>
            <a:endParaRPr sz="24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Char char="-"/>
            </a:pPr>
            <a:r>
              <a:rPr lang="th-TH"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รายงานผลความเอียงย้อนหลัง 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600" y="3962550"/>
            <a:ext cx="3014786" cy="26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>
            <a:off x="8834350" y="235063"/>
            <a:ext cx="2682900" cy="2682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9064625" y="735175"/>
            <a:ext cx="23781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  <a:r>
              <a:rPr lang="th-TH" sz="3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.แจ้งเตือน การเข้าถึงพื้นที่หวงห้าม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66" name="Google Shape;266;p27"/>
          <p:cNvPicPr preferRelativeResize="0"/>
          <p:nvPr/>
        </p:nvPicPr>
        <p:blipFill rotWithShape="1">
          <a:blip r:embed="rId3">
            <a:alphaModFix/>
          </a:blip>
          <a:srcRect b="9893" l="0" r="0" t="0"/>
          <a:stretch/>
        </p:blipFill>
        <p:spPr>
          <a:xfrm>
            <a:off x="0" y="0"/>
            <a:ext cx="761134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 txBox="1"/>
          <p:nvPr/>
        </p:nvSpPr>
        <p:spPr>
          <a:xfrm>
            <a:off x="8147350" y="2990850"/>
            <a:ext cx="3739800" cy="3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Char char="-"/>
            </a:pPr>
            <a:r>
              <a:rPr lang="th-TH"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ใช้ sensor วัดระยะ เพื่อบ่งบอกการเคลื่อนไหวผ่านทางเข้าออกสถานที่ ที่ห่วงห้าม</a:t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Char char="-"/>
            </a:pPr>
            <a:r>
              <a:rPr lang="th-TH"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แจ้งเตือนที่ เจ้าหน้าที่ว่ามีการบุกรุกเกิดขึ้น</a:t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Char char="-"/>
            </a:pPr>
            <a:r>
              <a:rPr lang="th-TH"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แจ้งเตือนการทาผิดกฎ ที่ line ของบุคคลนั้น ๆ หากบุคคลนั้นมีการเชื่อมต่ออยู่</a:t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Char char="-"/>
            </a:pPr>
            <a:r>
              <a:rPr lang="th-TH"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ไม่แจ้งเตือนการบุกรุก เมื่อมีเจ้าหน้าที่อยู่ด้วย โดยใช้ beacon </a:t>
            </a:r>
            <a:endParaRPr sz="1800"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>
            <a:off x="8937700" y="407900"/>
            <a:ext cx="2682900" cy="2682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9134650" y="1121625"/>
            <a:ext cx="26829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  <a:r>
              <a:rPr lang="th-TH" sz="36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.แจ้งเตือนอุทกภัย </a:t>
            </a:r>
            <a:endParaRPr sz="36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3">
            <a:alphaModFix/>
          </a:blip>
          <a:srcRect b="6358" l="0" r="0" t="0"/>
          <a:stretch/>
        </p:blipFill>
        <p:spPr>
          <a:xfrm>
            <a:off x="0" y="0"/>
            <a:ext cx="73235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7610050" y="3831900"/>
            <a:ext cx="42075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Char char="-"/>
            </a:pPr>
            <a:r>
              <a:rPr lang="th-TH"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ใช้ระดับน้า ความชื้น อุณหภูมิ บ่งบอกการเกิดอุทกภัย โดยใช้ machine learning</a:t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Char char="-"/>
            </a:pPr>
            <a:r>
              <a:rPr lang="th-TH"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แจ้งเตือนผู้ดูแล หากมีอุทกภัย</a:t>
            </a:r>
            <a:endParaRPr sz="1800"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99000"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20251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8" y="0"/>
            <a:ext cx="1218902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" y="3304"/>
            <a:ext cx="12191999" cy="685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8" y="0"/>
            <a:ext cx="1218902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8" y="0"/>
            <a:ext cx="1218902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8" y="0"/>
            <a:ext cx="1218902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5371"/>
            <a:ext cx="12191999" cy="685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ctrTitle"/>
          </p:nvPr>
        </p:nvSpPr>
        <p:spPr>
          <a:xfrm>
            <a:off x="2495006" y="1776549"/>
            <a:ext cx="9696900" cy="125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>
            <p:ph idx="1" type="subTitle"/>
          </p:nvPr>
        </p:nvSpPr>
        <p:spPr>
          <a:xfrm>
            <a:off x="4140926" y="3602038"/>
            <a:ext cx="80511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 b="17437" l="-10" r="1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2403825" y="2314225"/>
            <a:ext cx="91203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6000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หลักการและเหตุผลสำคัญของโจทย์ใน ครั้งนี้</a:t>
            </a:r>
            <a:endParaRPr sz="6000">
              <a:solidFill>
                <a:srgbClr val="72C5E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 b="74860" l="66542" r="0" t="0"/>
          <a:stretch/>
        </p:blipFill>
        <p:spPr>
          <a:xfrm>
            <a:off x="8469549" y="3948200"/>
            <a:ext cx="3482527" cy="264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 b="5900" l="8859" r="23150" t="0"/>
          <a:stretch/>
        </p:blipFill>
        <p:spPr>
          <a:xfrm>
            <a:off x="5767900" y="175300"/>
            <a:ext cx="6223751" cy="64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4">
            <a:alphaModFix/>
          </a:blip>
          <a:srcRect b="25293" l="0" r="4287" t="8856"/>
          <a:stretch/>
        </p:blipFill>
        <p:spPr>
          <a:xfrm>
            <a:off x="268875" y="175300"/>
            <a:ext cx="5300825" cy="36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5">
            <a:alphaModFix/>
          </a:blip>
          <a:srcRect b="13534" l="0" r="0" t="36689"/>
          <a:stretch/>
        </p:blipFill>
        <p:spPr>
          <a:xfrm>
            <a:off x="268875" y="3990175"/>
            <a:ext cx="5300825" cy="263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0" l="44639" r="-1158" t="6568"/>
          <a:stretch/>
        </p:blipFill>
        <p:spPr>
          <a:xfrm>
            <a:off x="8086925" y="198225"/>
            <a:ext cx="3876025" cy="64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4">
            <a:alphaModFix/>
          </a:blip>
          <a:srcRect b="0" l="5510" r="34000" t="0"/>
          <a:stretch/>
        </p:blipFill>
        <p:spPr>
          <a:xfrm>
            <a:off x="4032900" y="198225"/>
            <a:ext cx="3876025" cy="64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5">
            <a:alphaModFix/>
          </a:blip>
          <a:srcRect b="6568" l="42311" r="17540" t="0"/>
          <a:stretch/>
        </p:blipFill>
        <p:spPr>
          <a:xfrm>
            <a:off x="158250" y="198225"/>
            <a:ext cx="3675351" cy="640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>
            <a:off x="3815100" y="3013500"/>
            <a:ext cx="5698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6000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วิธีการแก้ปัญหา</a:t>
            </a:r>
            <a:endParaRPr sz="6000">
              <a:solidFill>
                <a:srgbClr val="72C5E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 b="44941" l="78803" r="0" t="28088"/>
          <a:stretch/>
        </p:blipFill>
        <p:spPr>
          <a:xfrm>
            <a:off x="9333227" y="3428999"/>
            <a:ext cx="2466826" cy="316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6193" l="0" r="0" t="6455"/>
          <a:stretch/>
        </p:blipFill>
        <p:spPr>
          <a:xfrm>
            <a:off x="948275" y="3836350"/>
            <a:ext cx="3651950" cy="22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4">
            <a:alphaModFix/>
          </a:blip>
          <a:srcRect b="0" l="32576" r="32485" t="0"/>
          <a:stretch/>
        </p:blipFill>
        <p:spPr>
          <a:xfrm rot="10800000">
            <a:off x="3870508" y="5226159"/>
            <a:ext cx="246386" cy="518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74750">
            <a:off x="4038456" y="4549227"/>
            <a:ext cx="579613" cy="106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6">
            <a:alphaModFix/>
          </a:blip>
          <a:srcRect b="26500" l="23528" r="25764" t="25629"/>
          <a:stretch/>
        </p:blipFill>
        <p:spPr>
          <a:xfrm>
            <a:off x="3921123" y="2042736"/>
            <a:ext cx="1756660" cy="82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2749" y="258625"/>
            <a:ext cx="1985023" cy="198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9809" y="2015275"/>
            <a:ext cx="1451029" cy="82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66425" y="258625"/>
            <a:ext cx="1756650" cy="17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1349" y="5195838"/>
            <a:ext cx="2541578" cy="6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45875" y="4301488"/>
            <a:ext cx="1114625" cy="11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12">
            <a:alphaModFix/>
          </a:blip>
          <a:srcRect b="0" l="0" r="68172" t="0"/>
          <a:stretch/>
        </p:blipFill>
        <p:spPr>
          <a:xfrm>
            <a:off x="9355150" y="2243650"/>
            <a:ext cx="2433951" cy="31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3759320">
            <a:off x="3586740" y="3315349"/>
            <a:ext cx="1042751" cy="56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91">
            <a:off x="5929090" y="1328399"/>
            <a:ext cx="1042751" cy="56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7530880">
            <a:off x="7479402" y="3545812"/>
            <a:ext cx="1042751" cy="56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2958860">
            <a:off x="7006015" y="3230374"/>
            <a:ext cx="1042751" cy="56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2304688">
            <a:off x="9175040" y="1546874"/>
            <a:ext cx="1042751" cy="56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2448525" y="2484600"/>
            <a:ext cx="78234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6000">
                <a:solidFill>
                  <a:srgbClr val="72C5E3"/>
                </a:solidFill>
                <a:latin typeface="Prompt"/>
                <a:ea typeface="Prompt"/>
                <a:cs typeface="Prompt"/>
                <a:sym typeface="Prompt"/>
              </a:rPr>
              <a:t>แผนการบริหารจัดการงานในครั้งนี้</a:t>
            </a:r>
            <a:endParaRPr sz="6000">
              <a:solidFill>
                <a:srgbClr val="72C5E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0" l="47068" r="29867" t="72188"/>
          <a:stretch/>
        </p:blipFill>
        <p:spPr>
          <a:xfrm>
            <a:off x="10009450" y="4217701"/>
            <a:ext cx="1834547" cy="223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